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D417-A6E7-463E-B3ED-C9EC077B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9144"/>
            <a:ext cx="8689976" cy="197299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NASTAVNI PREDMET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BOSANSKI JEZIK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32F88-30A3-452B-A9B7-034F96F25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971800"/>
            <a:ext cx="8689976" cy="291216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NASTAVNA JEDINICA: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imena naseljenih mjesta</a:t>
            </a:r>
            <a:endParaRPr lang="sr-Latn-BA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REDNI BROJ NASTAVNE JEDINICE: 146.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RAZRED: I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Zuhra Koničanin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4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F072A-EA86-4EB0-A71E-D2682AC7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826" y="521165"/>
            <a:ext cx="4876800" cy="6237444"/>
          </a:xfrm>
        </p:spPr>
        <p:txBody>
          <a:bodyPr>
            <a:normAutofit/>
          </a:bodyPr>
          <a:lstStyle/>
          <a:p>
            <a:pPr algn="l"/>
            <a:endParaRPr lang="sr-Latn-BA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BA" sz="28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BA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sr-Latn-BA" sz="28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ehdi žive u  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izozemskoj, u gradu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elen.</a:t>
            </a: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Ljeti dolaze kod djeda i nane u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azar, grad u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rbiji. </a:t>
            </a:r>
          </a:p>
          <a:p>
            <a:pPr algn="l"/>
            <a:r>
              <a:rPr lang="sr-Latn-BA" sz="28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je iz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uga, a djed iz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ukovca.</a:t>
            </a:r>
          </a:p>
          <a:p>
            <a:pPr algn="l"/>
            <a:r>
              <a:rPr lang="sr-Latn-BA" sz="28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je toplo, sa sestrom </a:t>
            </a:r>
            <a:r>
              <a:rPr lang="sr-Latn-BA" sz="28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edinom skoknu na bazen koji je u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ošaničkoj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anji.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Stevan Simić: Zašto mi niko u Srbiji nije rekao da je Novi Pazar ...">
            <a:extLst>
              <a:ext uri="{FF2B5EF4-FFF2-40B4-BE49-F238E27FC236}">
                <a16:creationId xmlns:a16="http://schemas.microsoft.com/office/drawing/2014/main" id="{2396485F-B38F-44E4-9E75-B978DC757BE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7" y="988229"/>
            <a:ext cx="2250063" cy="40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utovanje Nizozemska i Belgija | Cijena od 3 690 kn | Azur Tours">
            <a:extLst>
              <a:ext uri="{FF2B5EF4-FFF2-40B4-BE49-F238E27FC236}">
                <a16:creationId xmlns:a16="http://schemas.microsoft.com/office/drawing/2014/main" id="{DD9CE64D-5D2D-4E9F-824E-8FCF8943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25" y="521165"/>
            <a:ext cx="2863297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92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FA96-26FA-4A5A-8672-58880D36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sr-Latn-BA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Netačno 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sr-Latn-BA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Tačno 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Zašto je pobijedila desna ruka?">
            <a:extLst>
              <a:ext uri="{FF2B5EF4-FFF2-40B4-BE49-F238E27FC236}">
                <a16:creationId xmlns:a16="http://schemas.microsoft.com/office/drawing/2014/main" id="{8EAE2179-30E7-455E-A198-0F1B93820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/>
          <a:stretch/>
        </p:blipFill>
        <p:spPr bwMode="auto">
          <a:xfrm>
            <a:off x="1184724" y="746695"/>
            <a:ext cx="3665572" cy="31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ašto je pobijedila desna ruka?">
            <a:extLst>
              <a:ext uri="{FF2B5EF4-FFF2-40B4-BE49-F238E27FC236}">
                <a16:creationId xmlns:a16="http://schemas.microsoft.com/office/drawing/2014/main" id="{C3B4EC20-518C-4945-ABD3-4EABB5A61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 bwMode="auto">
          <a:xfrm>
            <a:off x="7195930" y="746694"/>
            <a:ext cx="3798095" cy="31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1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 Pazar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Zašto je pobijedila desna ruka?">
            <a:extLst>
              <a:ext uri="{FF2B5EF4-FFF2-40B4-BE49-F238E27FC236}">
                <a16:creationId xmlns:a16="http://schemas.microsoft.com/office/drawing/2014/main" id="{8EFA2604-A10F-4EE6-9157-83076DB895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 bwMode="auto">
          <a:xfrm>
            <a:off x="7028377" y="1366837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19E5-AFF2-4388-9CF5-7154AFA90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Tutin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Zašto je pobijedila desna ruka?">
            <a:extLst>
              <a:ext uri="{FF2B5EF4-FFF2-40B4-BE49-F238E27FC236}">
                <a16:creationId xmlns:a16="http://schemas.microsoft.com/office/drawing/2014/main" id="{C35B6868-123F-4893-B2E6-27D99203781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 bwMode="auto">
          <a:xfrm>
            <a:off x="7028377" y="1366837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19E5-AFF2-4388-9CF5-7154AFA90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sjenica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ašto je pobijedila desna ruka?">
            <a:extLst>
              <a:ext uri="{FF2B5EF4-FFF2-40B4-BE49-F238E27FC236}">
                <a16:creationId xmlns:a16="http://schemas.microsoft.com/office/drawing/2014/main" id="{EB8C07F4-F38B-40AF-BF70-EA1122F7AF3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/>
          <a:stretch/>
        </p:blipFill>
        <p:spPr bwMode="auto">
          <a:xfrm>
            <a:off x="7730743" y="2124075"/>
            <a:ext cx="2566197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6A5C2359-0CC4-4853-9A3F-5173C80A2D19}"/>
              </a:ext>
            </a:extLst>
          </p:cNvPr>
          <p:cNvSpPr/>
          <p:nvPr/>
        </p:nvSpPr>
        <p:spPr>
          <a:xfrm>
            <a:off x="8441636" y="119269"/>
            <a:ext cx="3061252" cy="1247567"/>
          </a:xfrm>
          <a:prstGeom prst="wave">
            <a:avLst>
              <a:gd name="adj1" fmla="val 12500"/>
              <a:gd name="adj2" fmla="val -1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Sjenica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19E5-AFF2-4388-9CF5-7154AFA90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priboj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ašto je pobijedila desna ruka?">
            <a:extLst>
              <a:ext uri="{FF2B5EF4-FFF2-40B4-BE49-F238E27FC236}">
                <a16:creationId xmlns:a16="http://schemas.microsoft.com/office/drawing/2014/main" id="{524A112D-67E5-45EC-BDC0-78A40CA8816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/>
          <a:stretch/>
        </p:blipFill>
        <p:spPr bwMode="auto">
          <a:xfrm>
            <a:off x="8101803" y="2124075"/>
            <a:ext cx="246018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62096008-4432-441B-97B7-CD64418AF9B8}"/>
              </a:ext>
            </a:extLst>
          </p:cNvPr>
          <p:cNvSpPr/>
          <p:nvPr/>
        </p:nvSpPr>
        <p:spPr>
          <a:xfrm>
            <a:off x="8441636" y="119269"/>
            <a:ext cx="3061252" cy="1247567"/>
          </a:xfrm>
          <a:prstGeom prst="wave">
            <a:avLst>
              <a:gd name="adj1" fmla="val 12500"/>
              <a:gd name="adj2" fmla="val -1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Priboj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/>
          </a:bodyPr>
          <a:lstStyle/>
          <a:p>
            <a:r>
              <a:rPr lang="en-US" sz="4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Crna</a:t>
            </a:r>
            <a:r>
              <a:rPr lang="en-US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Gora</a:t>
            </a:r>
          </a:p>
        </p:txBody>
      </p:sp>
      <p:pic>
        <p:nvPicPr>
          <p:cNvPr id="5" name="Content Placeholder 4" descr="Zašto je pobijedila desna ruka?">
            <a:extLst>
              <a:ext uri="{FF2B5EF4-FFF2-40B4-BE49-F238E27FC236}">
                <a16:creationId xmlns:a16="http://schemas.microsoft.com/office/drawing/2014/main" id="{8EFA2604-A10F-4EE6-9157-83076DB895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 bwMode="auto">
          <a:xfrm>
            <a:off x="7028377" y="1366837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Vrnjačka banja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ašto je pobijedila desna ruka?">
            <a:extLst>
              <a:ext uri="{FF2B5EF4-FFF2-40B4-BE49-F238E27FC236}">
                <a16:creationId xmlns:a16="http://schemas.microsoft.com/office/drawing/2014/main" id="{5B8B8DAC-AE39-42C3-90F2-D6E4043FC14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/>
          <a:stretch/>
        </p:blipFill>
        <p:spPr bwMode="auto">
          <a:xfrm>
            <a:off x="7028377" y="1366837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AB43E867-6210-404F-BADF-2650A8256D1C}"/>
              </a:ext>
            </a:extLst>
          </p:cNvPr>
          <p:cNvSpPr/>
          <p:nvPr/>
        </p:nvSpPr>
        <p:spPr>
          <a:xfrm>
            <a:off x="8441636" y="119269"/>
            <a:ext cx="3061252" cy="1247567"/>
          </a:xfrm>
          <a:prstGeom prst="wave">
            <a:avLst>
              <a:gd name="adj1" fmla="val 12500"/>
              <a:gd name="adj2" fmla="val -1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Vrnjačka Banja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Golija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Zašto je pobijedila desna ruka?">
            <a:extLst>
              <a:ext uri="{FF2B5EF4-FFF2-40B4-BE49-F238E27FC236}">
                <a16:creationId xmlns:a16="http://schemas.microsoft.com/office/drawing/2014/main" id="{8EFA2604-A10F-4EE6-9157-83076DB895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 bwMode="auto">
          <a:xfrm>
            <a:off x="7028377" y="1366837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kopaonik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Zašto je pobijedila desna ruka?">
            <a:extLst>
              <a:ext uri="{FF2B5EF4-FFF2-40B4-BE49-F238E27FC236}">
                <a16:creationId xmlns:a16="http://schemas.microsoft.com/office/drawing/2014/main" id="{57E5BCA0-5533-4A92-AC44-8D7EB88A231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/>
          <a:stretch/>
        </p:blipFill>
        <p:spPr bwMode="auto">
          <a:xfrm>
            <a:off x="7028377" y="1366837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7A32479D-5197-4CC3-8FE9-F7883408E105}"/>
              </a:ext>
            </a:extLst>
          </p:cNvPr>
          <p:cNvSpPr/>
          <p:nvPr/>
        </p:nvSpPr>
        <p:spPr>
          <a:xfrm>
            <a:off x="8545757" y="372924"/>
            <a:ext cx="2864364" cy="9939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Kopaonik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7F77-0CA8-4121-AD0E-C998E61B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10748"/>
            <a:ext cx="3935688" cy="4134678"/>
          </a:xfrm>
        </p:spPr>
        <p:txBody>
          <a:bodyPr>
            <a:noAutofit/>
          </a:bodyPr>
          <a:lstStyle/>
          <a:p>
            <a:pPr algn="l"/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 zovem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hmed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olašinac.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oja sestra je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edina.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nas zovu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 i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eka.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eka slavi rodjendan prvog maja.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ijeli grad praznuje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rvi maj i uživa u prirodi.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godine je na </a:t>
            </a: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ekin rođendan bio i </a:t>
            </a:r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28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urban- bajram.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Vrtić &quot;Braco i Seka&quot; Srebrenik - Home | Facebook">
            <a:extLst>
              <a:ext uri="{FF2B5EF4-FFF2-40B4-BE49-F238E27FC236}">
                <a16:creationId xmlns:a16="http://schemas.microsoft.com/office/drawing/2014/main" id="{E031E687-3B6E-4605-BCD4-A7F50D864FE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05" y="1762539"/>
            <a:ext cx="3305003" cy="37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6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 fontScale="90000"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Suhi do je na Pešteri.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Zašto je pobijedila desna ruka?">
            <a:extLst>
              <a:ext uri="{FF2B5EF4-FFF2-40B4-BE49-F238E27FC236}">
                <a16:creationId xmlns:a16="http://schemas.microsoft.com/office/drawing/2014/main" id="{57E5BCA0-5533-4A92-AC44-8D7EB88A231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/>
          <a:stretch/>
        </p:blipFill>
        <p:spPr bwMode="auto">
          <a:xfrm>
            <a:off x="7028377" y="1366837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D09D5A14-D5EE-4151-B596-EFB931D178AC}"/>
              </a:ext>
            </a:extLst>
          </p:cNvPr>
          <p:cNvSpPr/>
          <p:nvPr/>
        </p:nvSpPr>
        <p:spPr>
          <a:xfrm>
            <a:off x="8799445" y="-1"/>
            <a:ext cx="3246782" cy="1749287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Suhi Do je na Pešteri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 fontScale="90000"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 Pazar je u sandžaku.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Zašto je pobijedila desna ruka?">
            <a:extLst>
              <a:ext uri="{FF2B5EF4-FFF2-40B4-BE49-F238E27FC236}">
                <a16:creationId xmlns:a16="http://schemas.microsoft.com/office/drawing/2014/main" id="{57E5BCA0-5533-4A92-AC44-8D7EB88A231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/>
          <a:stretch/>
        </p:blipFill>
        <p:spPr bwMode="auto">
          <a:xfrm>
            <a:off x="7743995" y="2029445"/>
            <a:ext cx="2299259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A4567248-D74C-43C8-BBF8-282CB033252C}"/>
              </a:ext>
            </a:extLst>
          </p:cNvPr>
          <p:cNvSpPr/>
          <p:nvPr/>
        </p:nvSpPr>
        <p:spPr>
          <a:xfrm>
            <a:off x="7447723" y="0"/>
            <a:ext cx="4744278" cy="16167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Novi Pazar je u Sandžaku.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CD5-DA14-4C1A-978D-8E2DDCAF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29948"/>
            <a:ext cx="3935688" cy="1272209"/>
          </a:xfrm>
        </p:spPr>
        <p:txBody>
          <a:bodyPr>
            <a:normAutofit fontScale="90000"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Beograd je najveći i glavni grad Srbije.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Zašto je pobijedila desna ruka?">
            <a:extLst>
              <a:ext uri="{FF2B5EF4-FFF2-40B4-BE49-F238E27FC236}">
                <a16:creationId xmlns:a16="http://schemas.microsoft.com/office/drawing/2014/main" id="{620F7F02-42B2-4406-86A8-E102AE994F1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 bwMode="auto">
          <a:xfrm>
            <a:off x="7028377" y="1366837"/>
            <a:ext cx="2658962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4F7F-A2D7-4758-A3F0-0111271A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37322"/>
            <a:ext cx="5934969" cy="1162877"/>
          </a:xfrm>
        </p:spPr>
        <p:txBody>
          <a:bodyPr>
            <a:normAutofit fontScale="90000"/>
          </a:bodyPr>
          <a:lstStyle/>
          <a:p>
            <a: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Domaći zadatak</a:t>
            </a:r>
            <a:b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Pravilno prepiši pisanim slovima 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BE693-E236-41BB-8FFB-38E44F941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330" y="1775792"/>
            <a:ext cx="6358413" cy="3482008"/>
          </a:xfrm>
        </p:spPr>
        <p:txBody>
          <a:bodyPr>
            <a:normAutofit lnSpcReduction="10000"/>
          </a:bodyPr>
          <a:lstStyle/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medina je naša miljenica. Rođena je u beogradu, a živi u novom pazaru. često boravi na goliji, jer joj prija planinski vazduh.</a:t>
            </a: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napunila je godinu dana. Za rođendan je dobila poklone iz: srbije, nizozemske i crne gore.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uzička rođendanska torta KS Kids, KA10543 | Dečji sajt">
            <a:extLst>
              <a:ext uri="{FF2B5EF4-FFF2-40B4-BE49-F238E27FC236}">
                <a16:creationId xmlns:a16="http://schemas.microsoft.com/office/drawing/2014/main" id="{D3FA0D5E-B519-40BE-AD79-FFC325BC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1" y="596348"/>
            <a:ext cx="4943061" cy="50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0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C58C-415A-43A8-9EF9-164D4F1F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1" y="940904"/>
            <a:ext cx="4611756" cy="2488096"/>
          </a:xfrm>
        </p:spPr>
        <p:txBody>
          <a:bodyPr>
            <a:normAutofit/>
          </a:bodyPr>
          <a:lstStyle/>
          <a:p>
            <a:r>
              <a:rPr lang="sr-Latn-BA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 naselju je brzina 50 km/h">
            <a:extLst>
              <a:ext uri="{FF2B5EF4-FFF2-40B4-BE49-F238E27FC236}">
                <a16:creationId xmlns:a16="http://schemas.microsoft.com/office/drawing/2014/main" id="{AE7B05A2-8984-49E8-B637-514FD6D7D24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4"/>
          <a:stretch/>
        </p:blipFill>
        <p:spPr bwMode="auto">
          <a:xfrm>
            <a:off x="5103502" y="1166191"/>
            <a:ext cx="3657600" cy="37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graničenje brzine u saobraćaju">
            <a:extLst>
              <a:ext uri="{FF2B5EF4-FFF2-40B4-BE49-F238E27FC236}">
                <a16:creationId xmlns:a16="http://schemas.microsoft.com/office/drawing/2014/main" id="{1D207455-DBC0-4805-BA9E-256AAD3B7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4"/>
          <a:stretch/>
        </p:blipFill>
        <p:spPr bwMode="auto">
          <a:xfrm>
            <a:off x="8534400" y="1166190"/>
            <a:ext cx="3193774" cy="37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BBD2-603E-4003-9ED0-C4C0D0FC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BA" sz="2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Naučili smo da se velikim slovom piše:</a:t>
            </a:r>
            <a:endParaRPr lang="en-US" sz="2800" b="1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E91D8-9A6E-4FA4-9743-3C5BEEF0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5" y="4204820"/>
            <a:ext cx="3171454" cy="576262"/>
          </a:xfrm>
        </p:spPr>
        <p:txBody>
          <a:bodyPr/>
          <a:lstStyle/>
          <a:p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rečenice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94E89-BC33-41C8-A72A-E1C459AC7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DB57A8-4173-4830-9B83-977CF7622AA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41348" y="4781078"/>
            <a:ext cx="3303352" cy="1010121"/>
          </a:xfrm>
        </p:spPr>
        <p:txBody>
          <a:bodyPr>
            <a:normAutofit fontScale="85000" lnSpcReduction="10000"/>
          </a:bodyPr>
          <a:lstStyle/>
          <a:p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Prezimena</a:t>
            </a:r>
          </a:p>
          <a:p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Nadimci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5E1B8C-1B95-4E15-B78D-129E20AAEF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58"/>
          </a:xfrm>
        </p:spPr>
        <p:txBody>
          <a:bodyPr/>
          <a:lstStyle/>
          <a:p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Praznici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F753C5-9BCB-477E-9D40-CEEA343B3074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2480F7-6920-4DB4-832C-FA06E8417F3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Blagdani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partanac u ljubavi: Početak">
            <a:extLst>
              <a:ext uri="{FF2B5EF4-FFF2-40B4-BE49-F238E27FC236}">
                <a16:creationId xmlns:a16="http://schemas.microsoft.com/office/drawing/2014/main" id="{FBD5AB85-7B37-4017-ACB2-501C6174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7" y="2214694"/>
            <a:ext cx="330335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jepnice za bicikle - Ime i Prezime sa zastavom">
            <a:extLst>
              <a:ext uri="{FF2B5EF4-FFF2-40B4-BE49-F238E27FC236}">
                <a16:creationId xmlns:a16="http://schemas.microsoft.com/office/drawing/2014/main" id="{D6407AA8-D2BF-4C64-9C16-8892717C1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1" t="25992" r="9770" b="12535"/>
          <a:stretch/>
        </p:blipFill>
        <p:spPr bwMode="auto">
          <a:xfrm>
            <a:off x="4803437" y="2549320"/>
            <a:ext cx="2451652" cy="9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gdani i praznici | Profil Klett">
            <a:extLst>
              <a:ext uri="{FF2B5EF4-FFF2-40B4-BE49-F238E27FC236}">
                <a16:creationId xmlns:a16="http://schemas.microsoft.com/office/drawing/2014/main" id="{265C6F46-6B91-4B5E-A006-626061042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5"/>
          <a:stretch/>
        </p:blipFill>
        <p:spPr bwMode="auto">
          <a:xfrm>
            <a:off x="7858942" y="1914708"/>
            <a:ext cx="3529392" cy="22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8" grpId="0" uiExpand="1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3E4C-D5F7-4399-9F10-124F26C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687" y="437322"/>
            <a:ext cx="6440556" cy="1455443"/>
          </a:xfrm>
        </p:spPr>
        <p:txBody>
          <a:bodyPr>
            <a:normAutofit fontScale="90000"/>
          </a:bodyPr>
          <a:lstStyle/>
          <a:p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Šta simbolizuje ovaj saobraćajni znak?</a:t>
            </a:r>
            <a:br>
              <a:rPr lang="sr-Latn-BA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31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17A66-FBD7-4180-AB5D-ECEC88923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852" y="4572000"/>
            <a:ext cx="6546574" cy="15372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Ovaj saobraćajni znak predstavlja naseljeno mjesto. </a:t>
            </a: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Naseljeno mjesto je ono mjesto u kojem ževe ljudi. Naprimjer: Srbija, Prijepolje, Dohoviće, Rogozno...</a:t>
            </a:r>
          </a:p>
          <a:p>
            <a:pPr algn="l"/>
            <a:endParaRPr lang="en-US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uto škola PIONIR">
            <a:extLst>
              <a:ext uri="{FF2B5EF4-FFF2-40B4-BE49-F238E27FC236}">
                <a16:creationId xmlns:a16="http://schemas.microsoft.com/office/drawing/2014/main" id="{CB041A22-7372-4A56-869D-89C6F039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8" y="914399"/>
            <a:ext cx="4982817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st - mozgalica sa sijalicom u podrumu">
            <a:extLst>
              <a:ext uri="{FF2B5EF4-FFF2-40B4-BE49-F238E27FC236}">
                <a16:creationId xmlns:a16="http://schemas.microsoft.com/office/drawing/2014/main" id="{1D55CAA1-9C68-4437-9F3C-D4671074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869" y="0"/>
            <a:ext cx="1828800" cy="15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FEEE-5399-4B95-B3DD-6A747F47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9"/>
            <a:ext cx="5182225" cy="1328383"/>
          </a:xfrm>
        </p:spPr>
        <p:txBody>
          <a:bodyPr>
            <a:noAutofit/>
          </a:bodyPr>
          <a:lstStyle/>
          <a:p>
            <a:br>
              <a:rPr lang="sr-Latn-BA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BA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85989C-9065-4AEC-8B02-3E31C9EF78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553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9A82E-B8BE-48AB-8BA4-B2700CDEA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9548" y="172274"/>
            <a:ext cx="5035826" cy="6685725"/>
          </a:xfrm>
        </p:spPr>
        <p:txBody>
          <a:bodyPr>
            <a:normAutofit/>
          </a:bodyPr>
          <a:lstStyle/>
          <a:p>
            <a:pPr algn="l"/>
            <a:endParaRPr lang="sr-Latn-BA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Gradovi: 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Sarajevo, Mostar, Travnik i Ohrid</a:t>
            </a:r>
          </a:p>
          <a:p>
            <a:pPr algn="l"/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Sela: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Tuzinje na Pešteri...</a:t>
            </a:r>
          </a:p>
          <a:p>
            <a:pPr algn="l"/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Planine: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Tara...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star | Eğlence Otobüsü Resmi Web Sitesi... Gezmek Nefes Almaktır.">
            <a:extLst>
              <a:ext uri="{FF2B5EF4-FFF2-40B4-BE49-F238E27FC236}">
                <a16:creationId xmlns:a16="http://schemas.microsoft.com/office/drawing/2014/main" id="{51479E3C-E924-435A-B82B-5826988EE19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025" y="172275"/>
            <a:ext cx="3378679" cy="28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RAJEVO – ANDRIĆGRAD – Dolce Vita Travel Agency">
            <a:extLst>
              <a:ext uri="{FF2B5EF4-FFF2-40B4-BE49-F238E27FC236}">
                <a16:creationId xmlns:a16="http://schemas.microsoft.com/office/drawing/2014/main" id="{2EE7FF0E-40E6-4F02-8A3D-B1DCE579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4" y="172274"/>
            <a:ext cx="2901601" cy="28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равник — Википедија, слободна енциклопедија">
            <a:extLst>
              <a:ext uri="{FF2B5EF4-FFF2-40B4-BE49-F238E27FC236}">
                <a16:creationId xmlns:a16="http://schemas.microsoft.com/office/drawing/2014/main" id="{0FC25B7A-2C0D-46BB-90F1-1E8CA07B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3717857"/>
            <a:ext cx="2901600" cy="28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нференција за еко-туризам во Охридскиот регион – 1tv.mk">
            <a:extLst>
              <a:ext uri="{FF2B5EF4-FFF2-40B4-BE49-F238E27FC236}">
                <a16:creationId xmlns:a16="http://schemas.microsoft.com/office/drawing/2014/main" id="{8D33E5A1-8CBD-4407-A869-556C4413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026" y="3717857"/>
            <a:ext cx="3378678" cy="28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5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E84FD-6EC1-4C9F-BFCA-EF2798701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114" y="875705"/>
            <a:ext cx="4598504" cy="4915495"/>
          </a:xfrm>
        </p:spPr>
        <p:txBody>
          <a:bodyPr>
            <a:normAutofit/>
          </a:bodyPr>
          <a:lstStyle/>
          <a:p>
            <a:pPr algn="l"/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Naseljena mjesta mogu biti: države, gradovi, sela i planine.</a:t>
            </a:r>
          </a:p>
          <a:p>
            <a:pPr algn="l"/>
            <a: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Imena naseljenih mjesta pišemo velikim slovom.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ovi Pazar through the eyes of a foreigner">
            <a:extLst>
              <a:ext uri="{FF2B5EF4-FFF2-40B4-BE49-F238E27FC236}">
                <a16:creationId xmlns:a16="http://schemas.microsoft.com/office/drawing/2014/main" id="{820F9C1B-EE49-40A2-BDEB-57CC7B5F71B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875705"/>
            <a:ext cx="5592417" cy="4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0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B82682-8007-4919-9791-67BEF9A39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6226" y="2917551"/>
            <a:ext cx="4756087" cy="2944463"/>
          </a:xfrm>
        </p:spPr>
        <p:txBody>
          <a:bodyPr>
            <a:normAutofit/>
          </a:bodyPr>
          <a:lstStyle/>
          <a:p>
            <a:pPr algn="l"/>
            <a:r>
              <a:rPr lang="sr-Latn-BA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se imena naseljenih mjesta sastoje od dvije ili više riječi, onda svaku riječ pišemo velikim početnim slovom.</a:t>
            </a:r>
            <a:endParaRPr lang="en-US" sz="28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ully Pčelica Maja 43457 C | ODDO igračke">
            <a:extLst>
              <a:ext uri="{FF2B5EF4-FFF2-40B4-BE49-F238E27FC236}">
                <a16:creationId xmlns:a16="http://schemas.microsoft.com/office/drawing/2014/main" id="{815ECBF7-4918-4F0B-8189-F5547558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3" y="2179982"/>
            <a:ext cx="4756088" cy="41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44E33C9-6C9A-4B32-81FF-FF5E092682C4}"/>
              </a:ext>
            </a:extLst>
          </p:cNvPr>
          <p:cNvSpPr/>
          <p:nvPr/>
        </p:nvSpPr>
        <p:spPr>
          <a:xfrm>
            <a:off x="2199861" y="0"/>
            <a:ext cx="6096000" cy="19215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Najljepše cvijeće u  </a:t>
            </a:r>
            <a:r>
              <a:rPr lang="sr-Latn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ovom </a:t>
            </a:r>
            <a:r>
              <a:rPr lang="sr-Latn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azaru, </a:t>
            </a:r>
            <a:r>
              <a:rPr lang="sr-Latn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arajukića </a:t>
            </a:r>
            <a:r>
              <a:rPr lang="sr-Latn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unarima i </a:t>
            </a:r>
            <a:r>
              <a:rPr lang="sr-Latn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rnjačkoj </a:t>
            </a:r>
            <a:r>
              <a:rPr lang="sr-Latn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anji</a:t>
            </a:r>
            <a:r>
              <a:rPr lang="sr-Latn-B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9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F072A-EA86-4EB0-A71E-D2682AC7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826" y="521165"/>
            <a:ext cx="4876800" cy="6237444"/>
          </a:xfrm>
        </p:spPr>
        <p:txBody>
          <a:bodyPr>
            <a:normAutofit lnSpcReduction="10000"/>
          </a:bodyPr>
          <a:lstStyle/>
          <a:p>
            <a:r>
              <a:rPr lang="sr-Latn-BA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Prepiši pravilno</a:t>
            </a:r>
          </a:p>
          <a:p>
            <a:pPr algn="l"/>
            <a:endParaRPr lang="sr-Latn-B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erol i mehdi žive u nizozemskoj, u gradu helen.</a:t>
            </a: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ljeti dolaze kod djeda i nane u novi pazar, grad u srbiji. </a:t>
            </a: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nana je iz luga, a djed iz ćukovca.</a:t>
            </a:r>
          </a:p>
          <a:p>
            <a:pPr algn="l"/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je toplo, sa sestrom medinom skoknu na bazen koji je 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BA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jošaničkoj banji.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Stevan Simić: Zašto mi niko u Srbiji nije rekao da je Novi Pazar ...">
            <a:extLst>
              <a:ext uri="{FF2B5EF4-FFF2-40B4-BE49-F238E27FC236}">
                <a16:creationId xmlns:a16="http://schemas.microsoft.com/office/drawing/2014/main" id="{2396485F-B38F-44E4-9E75-B978DC757BE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7" y="988229"/>
            <a:ext cx="2250063" cy="40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utovanje Nizozemska i Belgija | Cijena od 3 690 kn | Azur Tours">
            <a:extLst>
              <a:ext uri="{FF2B5EF4-FFF2-40B4-BE49-F238E27FC236}">
                <a16:creationId xmlns:a16="http://schemas.microsoft.com/office/drawing/2014/main" id="{DD9CE64D-5D2D-4E9F-824E-8FCF8943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25" y="521165"/>
            <a:ext cx="2863297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800</TotalTime>
  <Words>419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Times New Roman</vt:lpstr>
      <vt:lpstr>Tw Cen MT</vt:lpstr>
      <vt:lpstr>Droplet</vt:lpstr>
      <vt:lpstr>NASTAVNI PREDMET BOSANSKI JEZIK</vt:lpstr>
      <vt:lpstr>Ja se zovem Ahmed Kolašinac. Moja sestra je Medina. Svi nas zovu Bato i Seka. Seka slavi rodjendan prvog maja. Cijeli grad praznuje Prvi maj i uživa u prirodi. Ove godine je na Sekin rođendan bio i  Kurban- bajram.</vt:lpstr>
      <vt:lpstr>Naučili smo da se velikim slovom piše:</vt:lpstr>
      <vt:lpstr>     Šta simbolizuje ovaj saobraćajni znak?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Netačno                                                      Tačno                                   </vt:lpstr>
      <vt:lpstr>Novi Pazar</vt:lpstr>
      <vt:lpstr>PowerPoint Presentation</vt:lpstr>
      <vt:lpstr>PowerPoint Presentation</vt:lpstr>
      <vt:lpstr>PowerPoint Presentation</vt:lpstr>
      <vt:lpstr>Crna Gora</vt:lpstr>
      <vt:lpstr>Vrnjačka banja</vt:lpstr>
      <vt:lpstr>Golija</vt:lpstr>
      <vt:lpstr>kopaonik</vt:lpstr>
      <vt:lpstr>Suhi do je na Pešteri.</vt:lpstr>
      <vt:lpstr>Novi Pazar je u sandžaku.</vt:lpstr>
      <vt:lpstr>Beograd je najveći i glavni grad Srbije.</vt:lpstr>
      <vt:lpstr>Domaći zadatak  Pravilno prepiši pisanim slovima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NASTAVNI PREDMET BOSANSKI JEZIK</dc:title>
  <dc:creator>Zuhra M. Konicanin</dc:creator>
  <cp:lastModifiedBy>Zuhra M. Konicanin</cp:lastModifiedBy>
  <cp:revision>45</cp:revision>
  <dcterms:created xsi:type="dcterms:W3CDTF">2020-04-04T22:30:20Z</dcterms:created>
  <dcterms:modified xsi:type="dcterms:W3CDTF">2020-05-21T22:15:26Z</dcterms:modified>
</cp:coreProperties>
</file>